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331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216B46-F94A-4C11-B699-12C8F68D1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3A2C811-5B3B-4B00-BB94-3C126F8D0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63A0D73-F4E5-4175-BC32-670742B4C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F2B883-A5B6-4F0F-933E-75AE2BF39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F8783FF-34AA-4395-8629-3D249C777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35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4C1A83-88F7-4B5F-A384-9D0474518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B214CA0-E2C0-4380-8781-003E8A4C01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EA846A9-93BC-4405-9ABD-E4FC31FD1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BF007A1-AC39-4557-BA15-D5E6C2791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B600B33-4BED-4E0D-B269-0CD4B4BE6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6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E3DAA5AC-BFF3-4AB2-B8D7-5FACED4CED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F8C464E-0255-466D-A7EB-0A5B4803B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E892CF4-E1E3-4E19-9D09-8EB9AA93D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50F3D6-4F29-4C95-98AD-CCDF4B277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7FE54D-65DF-4F50-810A-FE26CE4D9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74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EF976C-2796-4138-90F5-E2E9E02FA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7CCAC8-CF05-425B-BA44-F94F05F76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051B96-F558-40D5-A728-96C08F700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6F53463-CABA-4760-830C-1923F661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C83447E-1EDD-4F62-946B-42D93145E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672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49B7BA-2190-4743-B319-63CAAD9AD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89F36BA-3EEA-4847-90AC-33B32817A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D83C9DD-D94C-488D-B20C-0275040E6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E2BA3C-9A4F-4648-A3B1-D309F1943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DF7CB64-96D9-41CB-9A9B-3C9C0030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88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322908-27C5-4E1C-B3FE-61940F436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1E98B0-B7EC-46F5-8C8C-45ECE51C72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1437AA5-2084-41D7-8BBD-E5AC78118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6E61602-B5D8-4785-BFEE-E917F8CBF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26DBFF8-9862-4E7D-84BC-15FE5FE8B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12C96CC-730F-4707-B24D-1F0E17800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2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435B441-131C-45F3-A1E1-C8461FC84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BFCC593-4AF5-465C-955B-98056DC40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D544899-60E2-4FEB-A7E0-FD2B682FD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2C7249C-40AF-4252-A4D9-D02474B9BD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5649FC4-617F-457F-AB7E-466E0239AC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63830EE-E3A1-4C20-B3A6-AE534C171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D508323-3CEE-400C-9131-01CA01A0D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37444D5-8B32-4204-80E3-5198FDB91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89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EA2AFD-3CFF-4E52-B2A5-7F9692D5B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43AC400-483D-47BA-BA87-D6B1F618F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3185DC-FB7B-4F9A-84DA-DCD76778C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B5A7BED-F144-4AEE-9E94-3399D7909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7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E8B94FE-E7FA-408F-A754-7A9FCBD1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9733DD5-F383-4216-9410-D4D9AE01F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85C96F6-5E9D-4D85-9EDD-8A2CDEF0F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1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03F486-A005-41C3-A876-E45066E20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8B70D66-8777-4C19-91BD-3107D15A3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728F003-3CEF-485D-BDBD-64BD2AA73F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EB72A54-7AB7-4C2F-B2B0-4E7B05B43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A4DDDE6-7F64-4D2C-9E15-CF603AB2D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85D0FF3-F130-4D48-96FC-1D0064C93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82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5DA1F1-AE04-4621-B071-DFC8FCECA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0FA32EF-4F01-4672-B1A8-87CF933EE9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04B775B-35E4-45A9-9AF1-95FE1F185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E09F894-5B6D-4445-977B-166BA2F47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B38F389-09C8-46BE-B97D-6A22BF65C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17B74F7-BDDA-4C4E-A0C1-0E9C9FF80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75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A03C966-2D48-4A32-8CFD-E2F8416E9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CB80B98-E807-4779-808E-F87CF249F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10D772-1169-4757-BFCE-EF5A797BCF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BE27A-256A-4F0D-BFD7-2B90300F9F25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8E19FD7-CF9E-4A90-8F07-7800D6D626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7D5AB7-D96D-44E2-A5C2-081E3C06A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5ED4E-837A-4432-815B-A0C32FA48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81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/index.php?title=Osteogenezis_imperfekta&amp;action=edit&amp;redlink=1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A31106-B539-476F-925D-3FFB17FC95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4800" b="1" dirty="0"/>
              <a:t>ЕВАЛУАЦИЈА ОРТОПЕДСКИХ И ТРАУМАТОЛОШКИХ БОЛЕСНИКА</a:t>
            </a:r>
            <a:endParaRPr lang="en-US" sz="48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04BE10D-4D45-4391-BD02-B332FAD113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dirty="0"/>
              <a:t>Доц. </a:t>
            </a:r>
            <a:r>
              <a:rPr lang="x-none"/>
              <a:t>др Катарина Парезановић Илић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2CE9010-D0F1-455F-9BBE-1FAE19C808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262" y="209551"/>
            <a:ext cx="1895475" cy="168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665498-E9C4-4C95-AF9A-318F12EFA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A44BD9-AB94-4036-9B09-A70876D2A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dirty="0"/>
              <a:t>Коштано зарастање је комплексан и динамичан проце стварања коштаног ткива са сукцесивним променама у току самог процеса који има за циљ поновно спајање раздвојених делова кости. Коштано ткиво има велику способност природног самообнављања.</a:t>
            </a:r>
          </a:p>
          <a:p>
            <a:r>
              <a:rPr lang="x-none" dirty="0"/>
              <a:t> Нормалан процес репарације координисан на ћелијском и биохемијском нивоу карактерише се следећим фазама у процесу зарастања прелома; </a:t>
            </a:r>
          </a:p>
          <a:p>
            <a:r>
              <a:rPr lang="x-none" i="1" dirty="0"/>
              <a:t>фазом формирања хематома и инфламације, </a:t>
            </a:r>
          </a:p>
          <a:p>
            <a:r>
              <a:rPr lang="x-none" i="1" dirty="0"/>
              <a:t>фазом формирања гранулационог ткива,</a:t>
            </a:r>
          </a:p>
          <a:p>
            <a:r>
              <a:rPr lang="x-none" i="1" dirty="0"/>
              <a:t> фазом мембранозне и енхондралне осификације и фазом ремоделинга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108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9DA0F7-618D-4433-AF66-172DD400B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388F4B4-7D93-41D9-B348-8C9F0F11E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/>
              <a:t>Дијагноза прелома поставља се на основу;</a:t>
            </a:r>
          </a:p>
          <a:p>
            <a:r>
              <a:rPr lang="x-none" dirty="0"/>
              <a:t>Анамнезе и историје болести,</a:t>
            </a:r>
          </a:p>
          <a:p>
            <a:r>
              <a:rPr lang="x-none" dirty="0"/>
              <a:t>Објективног физикалног прегледа болесника</a:t>
            </a:r>
          </a:p>
          <a:p>
            <a:r>
              <a:rPr lang="x-none" dirty="0"/>
              <a:t>Клиничке слике</a:t>
            </a:r>
          </a:p>
          <a:p>
            <a:r>
              <a:rPr lang="x-none" dirty="0"/>
              <a:t>Радиолошке дијагностике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172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F948B9-8D8B-4A3C-929A-412132DEF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Компликације прелома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91B9E2A-6F30-42F5-AEAE-F33E71DF3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x-none" dirty="0"/>
              <a:t>Компликације прелома су пропорционално зависне од јачине силе која их је изазвала, сложености прелома, здружених повреда меких ткива и постојања вишеструке трауме и могу се испољити непосредно по повређивању или касније у току лечења и рехабилитације.</a:t>
            </a:r>
            <a:endParaRPr lang="en-US" dirty="0"/>
          </a:p>
          <a:p>
            <a:r>
              <a:rPr lang="x-none" dirty="0"/>
              <a:t> У клиничкој пракси најчешће компликације су кардио-респираторне, неуро-васкуларне, компартмент синдроми, компликације меких ткива и коже, инфекције, тромбозе дубоких вена, аваскуларна некроза, контрактуре, лоше срасли преломи, успорено зарастање кости или изостајање зарастања и болни синдроми.</a:t>
            </a:r>
            <a:endParaRPr lang="en-US" dirty="0"/>
          </a:p>
          <a:p>
            <a:r>
              <a:rPr lang="x-none" dirty="0"/>
              <a:t> Осим што успоравају оспособљавање, компликације могу довести до пада опште кондиције - један дан у кревету доводи до губитка 1% мишићне 1 масе, а мировање од 10 дана 15% смањује аеробни капацитет, појаве деформитета (елонгација, ангулација и абревијација екстремитета), развој</a:t>
            </a:r>
            <a:r>
              <a:rPr lang="en-US" dirty="0"/>
              <a:t>a </a:t>
            </a:r>
            <a:r>
              <a:rPr lang="x-none" dirty="0"/>
              <a:t>артритиса и активирањ</a:t>
            </a:r>
            <a:r>
              <a:rPr lang="en-US" dirty="0"/>
              <a:t>a </a:t>
            </a:r>
            <a:r>
              <a:rPr lang="x-none" dirty="0"/>
              <a:t>психосоцијалних проблема (социо-економски, породични и фактори везани са радним местом) који не морају бити у директној вези са траумом.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110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091245-033A-4CEA-9C2F-961F15469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Лечење коштаних прелома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20F69C3-5C85-46E5-A7B7-1DD87BF98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x-none" b="1" dirty="0"/>
              <a:t>Конзервативни начин лечења</a:t>
            </a:r>
          </a:p>
          <a:p>
            <a:r>
              <a:rPr lang="x-none" dirty="0"/>
              <a:t>Конзервативни начин лечења или лечење прелома без операције</a:t>
            </a:r>
          </a:p>
          <a:p>
            <a:r>
              <a:rPr lang="x-none" b="1" i="1" dirty="0"/>
              <a:t>Репозиција</a:t>
            </a:r>
            <a:r>
              <a:rPr lang="x-none" dirty="0"/>
              <a:t> је намјештање поломљених окрајака у што повољнији анатомски положај, који омогућује успешно зарастање прелома и успостављање нормалне функције уда.</a:t>
            </a:r>
          </a:p>
          <a:p>
            <a:r>
              <a:rPr lang="x-none" b="1" i="1" dirty="0"/>
              <a:t>Ретенција-Имобилизација</a:t>
            </a:r>
            <a:r>
              <a:rPr lang="x-none" dirty="0"/>
              <a:t>, је дуготрајна ретенција поломљених окрајака у репонираном (намештеном) положају. У пракси се користи 4 врсте имобилизације поломљених окрајака:</a:t>
            </a:r>
          </a:p>
          <a:p>
            <a:r>
              <a:rPr lang="x-none" dirty="0"/>
              <a:t>имобилизација гипсаним завојем</a:t>
            </a:r>
          </a:p>
          <a:p>
            <a:r>
              <a:rPr lang="x-none" dirty="0"/>
              <a:t>имобилизација трајном екстензијом</a:t>
            </a:r>
          </a:p>
          <a:p>
            <a:r>
              <a:rPr lang="x-none" dirty="0"/>
              <a:t>имобилизација спољном фиксацијом поломљених окрајака.</a:t>
            </a:r>
          </a:p>
          <a:p>
            <a:r>
              <a:rPr lang="x-none" dirty="0"/>
              <a:t>функционална имобилизација и лечење раним покретима удова.</a:t>
            </a:r>
          </a:p>
          <a:p>
            <a:r>
              <a:rPr lang="x-none" b="1" i="1" dirty="0"/>
              <a:t>Рехабилитација</a:t>
            </a:r>
            <a:r>
              <a:rPr lang="x-none" i="1" dirty="0"/>
              <a:t> или вежбе болесника</a:t>
            </a:r>
            <a:r>
              <a:rPr lang="x-none" dirty="0"/>
              <a:t>.</a:t>
            </a:r>
          </a:p>
          <a:p>
            <a:r>
              <a:rPr lang="x-none" b="1" dirty="0"/>
              <a:t>Оперативни (хируршки) начин лечења прелома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277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E30952-61E5-4451-A590-D10ECA9A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Зарастање, лечење прелома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3ABDF7-9F5A-4DAC-AE40-C09F03795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dirty="0"/>
              <a:t>Преломи костију сматрају се мање више ургентним стањима у медицини и њихово лечење је оперативно (хируршко) и неоперативно (конзервативно). </a:t>
            </a:r>
          </a:p>
          <a:p>
            <a:r>
              <a:rPr lang="x-none" dirty="0"/>
              <a:t>Лечење почиње репозицијом и имобилизацијом сегмената. Према </a:t>
            </a:r>
            <a:r>
              <a:rPr lang="en-US" dirty="0"/>
              <a:t>Aple </a:t>
            </a:r>
            <a:r>
              <a:rPr lang="x-none" dirty="0"/>
              <a:t>и сар. </a:t>
            </a:r>
            <a:r>
              <a:rPr lang="x-none"/>
              <a:t>(</a:t>
            </a:r>
            <a:r>
              <a:rPr lang="x-none" smtClean="0"/>
              <a:t>19</a:t>
            </a:r>
            <a:r>
              <a:rPr lang="sr-Cyrl-RS" dirty="0" smtClean="0"/>
              <a:t>9</a:t>
            </a:r>
            <a:r>
              <a:rPr lang="x-none" smtClean="0"/>
              <a:t>2</a:t>
            </a:r>
            <a:r>
              <a:rPr lang="x-none" dirty="0"/>
              <a:t>), време зарастања некомпликованих прелома дугих костију је следеће:</a:t>
            </a:r>
          </a:p>
          <a:p>
            <a:pPr marL="0" indent="0">
              <a:buNone/>
            </a:pPr>
            <a:r>
              <a:rPr lang="x-none" dirty="0"/>
              <a:t> • спирални преломи горњих екстремитета - 6 до 8 недеља; </a:t>
            </a:r>
          </a:p>
          <a:p>
            <a:pPr marL="0" indent="0">
              <a:buNone/>
            </a:pPr>
            <a:r>
              <a:rPr lang="x-none" dirty="0"/>
              <a:t>• трансверзални преломи горњих екстремитета -12 недеља; </a:t>
            </a:r>
          </a:p>
          <a:p>
            <a:pPr marL="0" indent="0">
              <a:buNone/>
            </a:pPr>
            <a:r>
              <a:rPr lang="x-none" dirty="0"/>
              <a:t>• спирални преломи доњих екстремитета -12 до 16 недеља; </a:t>
            </a:r>
          </a:p>
          <a:p>
            <a:pPr marL="0" indent="0">
              <a:buNone/>
            </a:pPr>
            <a:r>
              <a:rPr lang="x-none" dirty="0"/>
              <a:t>• трансверзални преломи доњих екстремитета - 24 до 30 недеља.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195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C9D2A6-CD33-450D-B705-5CD4C289B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 зарастања прелома костију</a:t>
            </a:r>
            <a:endParaRPr lang="en-US" dirty="0"/>
          </a:p>
        </p:txBody>
      </p:sp>
      <p:graphicFrame>
        <p:nvGraphicFramePr>
          <p:cNvPr id="124" name="Content Placeholder 123">
            <a:extLst>
              <a:ext uri="{FF2B5EF4-FFF2-40B4-BE49-F238E27FC236}">
                <a16:creationId xmlns:a16="http://schemas.microsoft.com/office/drawing/2014/main" xmlns="" id="{490BE47E-BB48-4C26-A0DB-1902D8AD91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5949367"/>
              </p:ext>
            </p:extLst>
          </p:nvPr>
        </p:nvGraphicFramePr>
        <p:xfrm>
          <a:off x="838200" y="1825624"/>
          <a:ext cx="10515600" cy="2670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xmlns="" val="33574662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160668268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45432566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415545295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340595727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777869310"/>
                    </a:ext>
                  </a:extLst>
                </a:gridCol>
              </a:tblGrid>
              <a:tr h="13350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8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</a:rPr>
                        <a:t>Врста</a:t>
                      </a:r>
                      <a:r>
                        <a:rPr lang="en-GB" altLang="en-US" sz="1800" b="1" dirty="0">
                          <a:solidFill>
                            <a:srgbClr val="FFFFFF"/>
                          </a:solidFill>
                          <a:latin typeface="France YU" pitchFamily="34" charset="0"/>
                        </a:rPr>
                        <a:t> </a:t>
                      </a:r>
                      <a:r>
                        <a:rPr lang="en-GB" altLang="en-US" sz="18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</a:rPr>
                        <a:t>кости</a:t>
                      </a:r>
                      <a:endParaRPr lang="en-GB" altLang="en-US" sz="1800" dirty="0">
                        <a:solidFill>
                          <a:srgbClr val="FFFFFF"/>
                        </a:solidFill>
                        <a:latin typeface="Times YU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8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</a:rPr>
                        <a:t>Врста</a:t>
                      </a:r>
                      <a:r>
                        <a:rPr lang="en-GB" altLang="en-US" sz="1800" b="1" dirty="0">
                          <a:solidFill>
                            <a:srgbClr val="FFFFFF"/>
                          </a:solidFill>
                          <a:latin typeface="France YU" pitchFamily="34" charset="0"/>
                        </a:rPr>
                        <a:t> </a:t>
                      </a:r>
                      <a:r>
                        <a:rPr lang="en-GB" altLang="en-US" sz="18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</a:rPr>
                        <a:t>кости</a:t>
                      </a:r>
                      <a:endParaRPr lang="en-GB" altLang="en-US" sz="1800" dirty="0">
                        <a:solidFill>
                          <a:srgbClr val="FFFFFF"/>
                        </a:solidFill>
                        <a:latin typeface="Times YU" pitchFamily="18" charset="0"/>
                      </a:endParaRPr>
                    </a:p>
                    <a:p>
                      <a:r>
                        <a:rPr lang="x-none" dirty="0"/>
                        <a:t>врста кости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бутна кост, вертебра, карлица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потколеница</a:t>
                      </a:r>
                    </a:p>
                    <a:p>
                      <a:r>
                        <a:rPr lang="x-none" dirty="0"/>
                        <a:t>(тибија)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подлактица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кључна кост, фибула, ребра, метатарзус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метакарпус, фаланге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84962683"/>
                  </a:ext>
                </a:extLst>
              </a:tr>
              <a:tr h="1335088">
                <a:tc>
                  <a:txBody>
                    <a:bodyPr/>
                    <a:lstStyle/>
                    <a:p>
                      <a:r>
                        <a:rPr lang="x-none" dirty="0"/>
                        <a:t>време зарастања прелома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3 месеца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2 месеца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6 недеља до</a:t>
                      </a:r>
                    </a:p>
                    <a:p>
                      <a:r>
                        <a:rPr lang="x-none" dirty="0"/>
                        <a:t>2 месеца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месец дана до 6 недеља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dirty="0"/>
                        <a:t>3-4 недеље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27950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3390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B15BC0-936C-4CFA-8632-362D97E1D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 </a:t>
            </a:r>
            <a:br>
              <a:rPr lang="x-none" dirty="0"/>
            </a:br>
            <a:r>
              <a:rPr lang="x-none" dirty="0"/>
              <a:t>евалуација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51ECA21-96D7-4319-A6DB-8422B3E76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190" y="1656735"/>
            <a:ext cx="10276609" cy="7907912"/>
          </a:xfrm>
        </p:spPr>
        <p:txBody>
          <a:bodyPr/>
          <a:lstStyle/>
          <a:p>
            <a:r>
              <a:rPr lang="x-none" dirty="0"/>
              <a:t>Елементи за процену стања пацијента (евалуација стања код прелома)</a:t>
            </a:r>
          </a:p>
          <a:p>
            <a:endParaRPr lang="x-none" dirty="0"/>
          </a:p>
          <a:p>
            <a:endParaRPr lang="en-US" dirty="0"/>
          </a:p>
        </p:txBody>
      </p:sp>
      <p:pic>
        <p:nvPicPr>
          <p:cNvPr id="1026" name="Picture 2" descr="Humerus spiral fracture.png">
            <a:extLst>
              <a:ext uri="{FF2B5EF4-FFF2-40B4-BE49-F238E27FC236}">
                <a16:creationId xmlns:a16="http://schemas.microsoft.com/office/drawing/2014/main" xmlns="" id="{07893594-0424-4653-8A3E-BF992F454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4" y="2305050"/>
            <a:ext cx="2047875" cy="379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02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C8ADB1-18B4-4C7E-A3D1-72F52DEC1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Анамнеза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51EB5A9-92C8-43A7-9E96-E45D718A3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dirty="0"/>
              <a:t>Основне варијабле:</a:t>
            </a:r>
          </a:p>
          <a:p>
            <a:r>
              <a:rPr lang="sr-Latn-CS" altLang="en-US" dirty="0"/>
              <a:t>Иницијали пацијента</a:t>
            </a:r>
          </a:p>
          <a:p>
            <a:r>
              <a:rPr lang="sr-Latn-CS" altLang="en-US" dirty="0"/>
              <a:t>Године старости пацијента</a:t>
            </a:r>
          </a:p>
          <a:p>
            <a:r>
              <a:rPr lang="sr-Latn-CS" altLang="en-US" dirty="0"/>
              <a:t>Евалуација тегоба-механизам настанка прелома</a:t>
            </a:r>
          </a:p>
          <a:p>
            <a:r>
              <a:rPr lang="sr-Latn-CS" altLang="en-US" dirty="0"/>
              <a:t>Досадашња дијагностика</a:t>
            </a:r>
          </a:p>
          <a:p>
            <a:r>
              <a:rPr lang="sr-Latn-CS" altLang="en-US" dirty="0"/>
              <a:t>Досадашњи ток обољења</a:t>
            </a:r>
          </a:p>
          <a:p>
            <a:r>
              <a:rPr lang="sr-Latn-CS" altLang="en-US" dirty="0"/>
              <a:t>Предузете терапијске мере</a:t>
            </a:r>
          </a:p>
          <a:p>
            <a:r>
              <a:rPr lang="sr-Latn-CS" altLang="en-US" dirty="0"/>
              <a:t>Коришћене методе функционалне евалуације </a:t>
            </a:r>
            <a:endParaRPr lang="en-US" alt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1625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C0F1CD-E5E1-4A1D-926B-D88C51C66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Преглед физиотерапеута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463EEA1-5322-4DE8-8E8C-1D5B1B8AB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altLang="en-US" dirty="0"/>
              <a:t>Обсервација</a:t>
            </a:r>
          </a:p>
          <a:p>
            <a:r>
              <a:rPr lang="sr-Latn-CS" altLang="en-US" dirty="0"/>
              <a:t>Палпација</a:t>
            </a:r>
          </a:p>
          <a:p>
            <a:r>
              <a:rPr lang="sr-Latn-CS" altLang="en-US" dirty="0"/>
              <a:t>Анализа тонуса</a:t>
            </a:r>
          </a:p>
          <a:p>
            <a:r>
              <a:rPr lang="sr-Latn-CS" altLang="en-US" dirty="0"/>
              <a:t>Анализа мишићне снаге</a:t>
            </a:r>
          </a:p>
          <a:p>
            <a:r>
              <a:rPr lang="sr-Latn-CS" altLang="en-US" dirty="0"/>
              <a:t>Анализа обима покрета</a:t>
            </a:r>
          </a:p>
          <a:p>
            <a:r>
              <a:rPr lang="sr-Latn-CS" altLang="en-US" dirty="0"/>
              <a:t>Анализа трофике</a:t>
            </a:r>
          </a:p>
          <a:p>
            <a:r>
              <a:rPr lang="sr-Latn-CS" altLang="en-US" dirty="0"/>
              <a:t>Фукционална процена кроз специфичне тестове.Wellsov </a:t>
            </a:r>
            <a:r>
              <a:rPr lang="sr-Cyrl-CS" altLang="en-US" dirty="0"/>
              <a:t>клинички број</a:t>
            </a:r>
            <a:r>
              <a:rPr lang="sr-Latn-CS" altLang="en-US" dirty="0"/>
              <a:t> ("score") </a:t>
            </a:r>
            <a:r>
              <a:rPr lang="sr-Cyrl-CS" altLang="en-US" dirty="0"/>
              <a:t>за</a:t>
            </a:r>
            <a:r>
              <a:rPr lang="sr-Latn-CS" altLang="en-US" dirty="0"/>
              <a:t> </a:t>
            </a:r>
            <a:r>
              <a:rPr lang="sr-Cyrl-CS" altLang="en-US" dirty="0"/>
              <a:t>ДВТ</a:t>
            </a:r>
            <a:r>
              <a:rPr lang="sr-Latn-CS" altLang="en-US" dirty="0"/>
              <a:t> (</a:t>
            </a:r>
            <a:r>
              <a:rPr lang="sr-Cyrl-CS" altLang="en-US" dirty="0"/>
              <a:t>дубока венска тромбоза</a:t>
            </a:r>
            <a:r>
              <a:rPr lang="sr-Latn-CS" altLang="en-US" dirty="0"/>
              <a:t>)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187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4D5655-ACEE-4C70-8A70-8C1776EC5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Терапијски план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C9EF72-27DF-4DE6-A597-45377E368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dirty="0">
                <a:solidFill>
                  <a:srgbClr val="FF0000"/>
                </a:solidFill>
              </a:rPr>
              <a:t>Постављање циљева</a:t>
            </a:r>
            <a:endParaRPr lang="sr-Latn-CS" altLang="en-US" dirty="0">
              <a:solidFill>
                <a:srgbClr val="FF0000"/>
              </a:solidFill>
            </a:endParaRPr>
          </a:p>
          <a:p>
            <a:r>
              <a:rPr lang="sr-Latn-CS" altLang="en-US" dirty="0"/>
              <a:t>-општи циљеви – функционално и моторичко оспобљавање</a:t>
            </a:r>
          </a:p>
          <a:p>
            <a:r>
              <a:rPr lang="sr-Latn-CS" altLang="en-US" dirty="0"/>
              <a:t>-специфични циљеви – редукција бола, повећање мишићне снаге, повећање обима покрета, побољшање трофике, стимуалција калуса, редукција постуралних поремећаја и сл.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426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194E36-08DE-4094-AB42-7D559F620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28DF3DA-FEA6-49DF-A1AA-A6ADBFB3B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b="1" dirty="0" smtClean="0"/>
              <a:t>Прелом </a:t>
            </a:r>
            <a:r>
              <a:rPr lang="sr-Cyrl-RS" dirty="0" smtClean="0"/>
              <a:t>или </a:t>
            </a:r>
            <a:r>
              <a:rPr lang="sr-Cyrl-RS" b="1" dirty="0" smtClean="0"/>
              <a:t>фрактура кости</a:t>
            </a:r>
            <a:r>
              <a:rPr lang="en-US" dirty="0"/>
              <a:t>  </a:t>
            </a:r>
            <a:r>
              <a:rPr lang="x-none" dirty="0"/>
              <a:t>је удружена механичка повреда која се карактерише оштећењем меких ткива, прекидом континуитета кости или хрскавице који настаје деловањем спољашње силе, довољно јака да надјача ниво физиолошке еластичности кости или хрскавице.</a:t>
            </a:r>
          </a:p>
          <a:p>
            <a:pPr marL="0" indent="0">
              <a:buNone/>
            </a:pPr>
            <a:r>
              <a:rPr lang="x-none" dirty="0"/>
              <a:t> Преломи могу настати као последица повреде или као последица разних обољења повезаних са променама у структури и карактеристикама коштаног ткива.Тежина прелома зависи од обима оштећене кости и њиховог броја. Вишеструки преломи великих костију могу довести до оштећењакрвних судова  са масовним губитком крви и трауматским шоком. Такође, после </a:t>
            </a:r>
            <a:r>
              <a:rPr lang="x-none"/>
              <a:t>прелома </a:t>
            </a:r>
            <a:r>
              <a:rPr lang="x-none" smtClean="0"/>
              <a:t>повре</a:t>
            </a:r>
            <a:r>
              <a:rPr lang="sr-Cyrl-RS" dirty="0" smtClean="0"/>
              <a:t>ђ</a:t>
            </a:r>
            <a:r>
              <a:rPr lang="x-none" smtClean="0"/>
              <a:t>ени </a:t>
            </a:r>
            <a:r>
              <a:rPr lang="x-none" dirty="0"/>
              <a:t>се дуго опорављају. Опоравак може да потраје и више месеци, и прати га значајно умањењење животних и радних способности.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644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EF05E0-E0CE-418A-8690-8D7D01413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 dirty="0"/>
              <a:t>Постављање терапијског програма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DA09278-7F05-471F-99CA-043B4D132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dirty="0"/>
              <a:t>Нега болесника – (криотерапија у акутној фази) </a:t>
            </a:r>
            <a:endParaRPr lang="sr-Cyrl-CS" altLang="en-US" dirty="0"/>
          </a:p>
          <a:p>
            <a:r>
              <a:rPr lang="sr-Latn-CS" altLang="en-US" dirty="0"/>
              <a:t>Елевација, имобилизација</a:t>
            </a:r>
          </a:p>
          <a:p>
            <a:r>
              <a:rPr lang="sr-Latn-CS" altLang="en-US" dirty="0"/>
              <a:t>Примена физикалних агенаса према клиничком физиотерапеутском налазу</a:t>
            </a:r>
          </a:p>
          <a:p>
            <a:r>
              <a:rPr lang="sr-Latn-CS" altLang="en-US" dirty="0"/>
              <a:t>Примена кинезитерапије</a:t>
            </a:r>
          </a:p>
          <a:p>
            <a:r>
              <a:rPr lang="sr-Latn-CS" altLang="en-US" dirty="0"/>
              <a:t>Примена едукационих метода</a:t>
            </a:r>
          </a:p>
          <a:p>
            <a:r>
              <a:rPr lang="sr-Latn-CS" altLang="en-US" dirty="0"/>
              <a:t>Психолошка потпора</a:t>
            </a:r>
          </a:p>
          <a:p>
            <a:r>
              <a:rPr lang="sr-Latn-CS" altLang="en-US" dirty="0"/>
              <a:t>Припрема за прелаз на одељење рехабилитације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669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F26F0A-BA7B-48BD-9D11-B3728E1D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dirty="0"/>
              <a:t>Физиотерапијски поступци на одељењу рехабилитације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3AA5037-B18F-4210-A4E4-07DE8FF5F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altLang="en-US" dirty="0"/>
              <a:t>Обсервација</a:t>
            </a:r>
          </a:p>
          <a:p>
            <a:r>
              <a:rPr lang="sr-Latn-CS" altLang="en-US" dirty="0"/>
              <a:t>Палпација</a:t>
            </a:r>
          </a:p>
          <a:p>
            <a:r>
              <a:rPr lang="sr-Latn-CS" altLang="en-US" dirty="0"/>
              <a:t>Анализа тонуса</a:t>
            </a:r>
          </a:p>
          <a:p>
            <a:r>
              <a:rPr lang="sr-Latn-CS" altLang="en-US" dirty="0"/>
              <a:t>Анализа мишићне снаге</a:t>
            </a:r>
          </a:p>
          <a:p>
            <a:r>
              <a:rPr lang="sr-Latn-CS" altLang="en-US" dirty="0"/>
              <a:t>Анализа обима покрета</a:t>
            </a:r>
          </a:p>
          <a:p>
            <a:r>
              <a:rPr lang="sr-Latn-CS" altLang="en-US" dirty="0"/>
              <a:t>Анализа трофике</a:t>
            </a:r>
          </a:p>
          <a:p>
            <a:r>
              <a:rPr lang="sr-Latn-CS" altLang="en-US" dirty="0"/>
              <a:t>Процена ослонца и вертикализације</a:t>
            </a:r>
          </a:p>
          <a:p>
            <a:r>
              <a:rPr lang="sr-Latn-CS" altLang="en-US" dirty="0"/>
              <a:t>Фукционална процена кроз специфичне тестове-Salvati Vilson</a:t>
            </a:r>
            <a:r>
              <a:rPr lang="sr-Cyrl-CS" altLang="en-US" dirty="0"/>
              <a:t> скала, </a:t>
            </a:r>
            <a:r>
              <a:rPr lang="sr-Latn-CS" altLang="en-US" dirty="0"/>
              <a:t>Constant i Societi </a:t>
            </a:r>
            <a:r>
              <a:rPr lang="sr-Cyrl-CS" altLang="en-US"/>
              <a:t>скор</a:t>
            </a:r>
            <a:r>
              <a:rPr lang="sr-Latn-CS" alt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025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4D4FC0-BCEA-49DB-B537-DD8D97FDD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altLang="en-US" dirty="0"/>
              <a:t>Терапијски план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1C1E581-8B77-400A-9233-ED179610F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CS" altLang="en-US" dirty="0"/>
              <a:t>Постављање циљева</a:t>
            </a:r>
            <a:endParaRPr lang="sr-Latn-CS" altLang="en-US" dirty="0"/>
          </a:p>
          <a:p>
            <a:r>
              <a:rPr lang="sr-Latn-CS" altLang="en-US" dirty="0"/>
              <a:t>-општи циљеви – функционално и моторичко оспобљавање</a:t>
            </a:r>
          </a:p>
          <a:p>
            <a:r>
              <a:rPr lang="sr-Latn-CS" altLang="en-US" dirty="0"/>
              <a:t>-специфични циљеви – редукција бола, повећање мишићне снаге, повећање обима покрета, побољшање трофике, стимуалција калуса, редукција постуралних поремећаја и сл.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050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4CAE6F-D903-45E4-9C7A-CF31A33E4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CS" altLang="en-US" dirty="0">
                <a:solidFill>
                  <a:schemeClr val="tx2"/>
                </a:solidFill>
                <a:latin typeface="Calibri" panose="020F0502020204030204" pitchFamily="34" charset="0"/>
              </a:rPr>
              <a:t>Превенција </a:t>
            </a:r>
            <a:r>
              <a:rPr lang="sr-Cyrl-CS" altLang="en-US" dirty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sr-Cyrl-CS" altLang="en-US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sr-Latn-CS" altLang="en-US" dirty="0">
                <a:solidFill>
                  <a:schemeClr val="tx2"/>
                </a:solidFill>
                <a:latin typeface="Calibri" panose="020F0502020204030204" pitchFamily="34" charset="0"/>
              </a:rPr>
              <a:t>посттрауматских компликација</a:t>
            </a:r>
            <a:r>
              <a:rPr lang="en-US" altLang="en-US" dirty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en-US" altLang="en-US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02A938-8379-4E05-A195-679CC93AE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sr-Latn-CS" dirty="0"/>
              <a:t>Syndroma Sudeck </a:t>
            </a:r>
          </a:p>
          <a:p>
            <a:pPr>
              <a:buNone/>
              <a:defRPr/>
            </a:pPr>
            <a:r>
              <a:rPr lang="sr-Latn-CS" dirty="0"/>
              <a:t>(посттрауматски комплесни регионални болни синдром)</a:t>
            </a:r>
          </a:p>
          <a:p>
            <a:r>
              <a:rPr lang="ru-RU" altLang="en-US" dirty="0"/>
              <a:t>Данас се сврстава у групу комплексног регионалног болног синдрома тип </a:t>
            </a:r>
            <a:r>
              <a:rPr lang="sr-Latn-CS" altLang="en-US" dirty="0"/>
              <a:t>I</a:t>
            </a:r>
            <a:r>
              <a:rPr lang="ru-RU" altLang="en-US" dirty="0"/>
              <a:t> (</a:t>
            </a:r>
            <a:r>
              <a:rPr lang="x-none" altLang="en-US" dirty="0"/>
              <a:t>CRPS </a:t>
            </a:r>
            <a:r>
              <a:rPr lang="ru-RU" altLang="en-US" dirty="0"/>
              <a:t>тип </a:t>
            </a:r>
            <a:r>
              <a:rPr lang="sr-Latn-CS" altLang="en-US" dirty="0"/>
              <a:t>I</a:t>
            </a:r>
            <a:r>
              <a:rPr lang="ru-RU" altLang="en-US" dirty="0"/>
              <a:t>).</a:t>
            </a:r>
          </a:p>
          <a:p>
            <a:r>
              <a:rPr lang="en-US" dirty="0"/>
              <a:t>Sudekov sindrom </a:t>
            </a:r>
            <a:r>
              <a:rPr lang="x-none" dirty="0"/>
              <a:t>се јавља као касна компликација разних врста траума, најчешће после прелома костију. Може се јавити и после повреде меких ткива, контузија, или луксација зглобова, најчешће се јавља после прелома костију шаке и стопала, потколеница и подлактице, чешће на доњим него на горњим екстремитетима. У пракси се често касни са дијагнозом као и са почетком физикалне терапије, што у појединим случајевима може довести до тзв. 'функционалне ампутације' екстремитета. Лечење болести је дуготрајно и скупо, одсуствовање са посла дуго. Неопходно је на ову компликацију мислити од тренутка дијагностиковања прелома и повреде. Физикалну терапију треба укључити од самог почетка лечења прелома, поготово ако се ради о тешким и компликованим траумама.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75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DF4F186-7FFF-4767-9CF7-BC6413828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altLang="en-US" dirty="0"/>
              <a:t>Најчешћи узроци који доводе до настанка </a:t>
            </a:r>
            <a:r>
              <a:rPr lang="en-US" altLang="en-US" dirty="0"/>
              <a:t>Südeck </a:t>
            </a:r>
            <a:r>
              <a:rPr lang="ru-RU" altLang="en-US" dirty="0"/>
              <a:t>-ове дистрофије су повреде локомоторног система и меких ткива. </a:t>
            </a:r>
            <a:r>
              <a:rPr lang="sr-Latn-CS" altLang="en-US" dirty="0"/>
              <a:t/>
            </a:r>
            <a:br>
              <a:rPr lang="sr-Latn-CS" altLang="en-US" dirty="0"/>
            </a:br>
            <a:r>
              <a:rPr lang="ru-RU" altLang="en-US" dirty="0"/>
              <a:t>Од етиолошких фактора још се наводе ендогени фактори (општа предиспозиција, стање ВНС, психичке сметње, фокални процеси, обољења ЦНС-а –тумори, апоплексија). </a:t>
            </a:r>
            <a:r>
              <a:rPr lang="sr-Latn-CS" altLang="en-US" dirty="0"/>
              <a:t/>
            </a:r>
            <a:br>
              <a:rPr lang="sr-Latn-CS" altLang="en-US" dirty="0"/>
            </a:br>
            <a:r>
              <a:rPr lang="ru-RU" altLang="en-US" dirty="0"/>
              <a:t>Од егзогених фактора сем траума свих врста до развоја овог синдрома могу да доведу и неспецифична и специфична запаљења меких ткива и костију, оштећења топлотом, хладноћом и радијацијом, повреде и запањења периферних нерава, обољења крвних судова. </a:t>
            </a:r>
            <a:r>
              <a:rPr lang="sr-Latn-CS" altLang="en-US" dirty="0"/>
              <a:t/>
            </a:r>
            <a:br>
              <a:rPr lang="sr-Latn-CS" altLang="en-US" dirty="0"/>
            </a:br>
            <a:r>
              <a:rPr lang="ru-RU" altLang="en-US" dirty="0"/>
              <a:t>Депресивност и анксиозност су водећи симптоми у психичком статусу ових пацијената (Хафлигер Ј.1997)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5688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FDA084-49B7-4999-8E1F-65606BA35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Критеријуми клини</a:t>
            </a:r>
            <a:r>
              <a:rPr lang="sl-SI" altLang="en-US" dirty="0"/>
              <a:t>ч</a:t>
            </a:r>
            <a:r>
              <a:rPr lang="en-US" altLang="en-US" dirty="0"/>
              <a:t>ке процене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6757A53-145E-4C2B-ADB2-67491DEBF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Клини</a:t>
            </a:r>
            <a:r>
              <a:rPr lang="sr-Latn-CS" altLang="en-US" dirty="0"/>
              <a:t>чка слика</a:t>
            </a:r>
          </a:p>
          <a:p>
            <a:r>
              <a:rPr lang="sr-Latn-CS" altLang="en-US" dirty="0"/>
              <a:t>Лабораторијски налази </a:t>
            </a:r>
            <a:endParaRPr lang="pl-PL" altLang="en-US" dirty="0"/>
          </a:p>
          <a:p>
            <a:pPr>
              <a:buFont typeface="Wingdings 2" panose="05020102010507070707" pitchFamily="18" charset="2"/>
              <a:buNone/>
            </a:pPr>
            <a:r>
              <a:rPr lang="sr-Latn-CS" altLang="en-US" dirty="0"/>
              <a:t>    (скоро увек у границама нормалних     </a:t>
            </a:r>
            <a:br>
              <a:rPr lang="sr-Latn-CS" altLang="en-US" dirty="0"/>
            </a:br>
            <a:r>
              <a:rPr lang="sr-Latn-CS" altLang="en-US" dirty="0"/>
              <a:t> вредности)</a:t>
            </a:r>
          </a:p>
          <a:p>
            <a:r>
              <a:rPr lang="sr-Latn-CS" altLang="en-US" dirty="0"/>
              <a:t>  Ртг налаз </a:t>
            </a:r>
            <a:endParaRPr lang="en-US" altLang="en-US" sz="3200" dirty="0">
              <a:latin typeface="Bodoni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2861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F29FE4-3135-42B6-85D4-93A09A659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Клини</a:t>
            </a:r>
            <a:r>
              <a:rPr lang="sr-Latn-CS" altLang="en-US" dirty="0"/>
              <a:t>чка слика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3477F9-F4AB-4EAD-B03C-046C79FC5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altLang="en-US" dirty="0"/>
              <a:t>1. Акутни стадијум (стадијум запаљенских промена)</a:t>
            </a:r>
          </a:p>
          <a:p>
            <a:pPr>
              <a:buFont typeface="Wingdings 2" panose="05020102010507070707" pitchFamily="18" charset="2"/>
              <a:buNone/>
            </a:pPr>
            <a:r>
              <a:rPr lang="sr-Latn-CS" altLang="en-US" dirty="0"/>
              <a:t>    </a:t>
            </a:r>
            <a:r>
              <a:rPr lang="ru-RU" altLang="en-US" dirty="0"/>
              <a:t>Основни симптоми су болови, кожа је глатка сјајна и црвеноливидна. Температура је у тој регији повишена. Изражен је едем тестастог изгледа. </a:t>
            </a:r>
            <a:r>
              <a:rPr lang="en-US" altLang="en-US" dirty="0"/>
              <a:t>На радиографији се уочава почетна остеопороза.</a:t>
            </a:r>
          </a:p>
          <a:p>
            <a:r>
              <a:rPr lang="en-US" altLang="en-US" dirty="0"/>
              <a:t>2. Стадијум дистрофичних промена</a:t>
            </a:r>
            <a:endParaRPr lang="ru-RU" altLang="en-US" dirty="0"/>
          </a:p>
          <a:p>
            <a:pPr>
              <a:buFont typeface="Wingdings 2" panose="05020102010507070707" pitchFamily="18" charset="2"/>
              <a:buNone/>
            </a:pPr>
            <a:r>
              <a:rPr lang="sr-Latn-CS" altLang="en-US" dirty="0"/>
              <a:t>    </a:t>
            </a:r>
            <a:r>
              <a:rPr lang="ru-RU" altLang="en-US" dirty="0"/>
              <a:t>Кожа је и даље затегнута, сјајна и ливидна, болови су мањи, едем се повлачи, а на радиографији се јасно уочавају дистрофичне промене. </a:t>
            </a:r>
            <a:r>
              <a:rPr lang="en-US" altLang="en-US" dirty="0"/>
              <a:t>Локална температура се редукује.</a:t>
            </a:r>
          </a:p>
          <a:p>
            <a:r>
              <a:rPr lang="en-US" altLang="en-US" dirty="0"/>
              <a:t>3. Стадијум атрофичних промена</a:t>
            </a:r>
            <a:endParaRPr lang="ru-RU" altLang="en-US" dirty="0"/>
          </a:p>
          <a:p>
            <a:pPr>
              <a:buFont typeface="Wingdings 2" panose="05020102010507070707" pitchFamily="18" charset="2"/>
              <a:buNone/>
            </a:pPr>
            <a:r>
              <a:rPr lang="sr-Latn-CS" altLang="en-US" dirty="0"/>
              <a:t>    </a:t>
            </a:r>
            <a:r>
              <a:rPr lang="ru-RU" altLang="en-US" dirty="0"/>
              <a:t>Јасно се уочава атрофија меких ткива, кожа је бледа и хладна.  Радиографски изражена мрљаста атрофија костију</a:t>
            </a:r>
            <a:r>
              <a:rPr lang="ru-RU" altLang="en-US" b="1" dirty="0"/>
              <a:t>.</a:t>
            </a:r>
            <a:endParaRPr lang="en-US" alt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82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4EFF34-244F-453B-9505-C78095FEF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Радиографски налаз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665107A-F269-4E8B-8DD8-3403A11E7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dirty="0"/>
              <a:t>I –дискретна деминерализација, види се само компарацијом. </a:t>
            </a:r>
          </a:p>
          <a:p>
            <a:r>
              <a:rPr lang="sr-Latn-CS" altLang="en-US" dirty="0"/>
              <a:t>II-мрљасти излед спонгиозе, релативна очуваност кортекса. </a:t>
            </a:r>
          </a:p>
          <a:p>
            <a:r>
              <a:rPr lang="sr-Latn-CS" altLang="en-US" dirty="0"/>
              <a:t>III –захваћена је и кортикална супстанца. </a:t>
            </a:r>
          </a:p>
          <a:p>
            <a:r>
              <a:rPr lang="sr-Latn-CS" altLang="en-US" dirty="0"/>
              <a:t>IV-хомогени излед, спонгиоза се једва види, кост се једва разликује од меких ткива.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343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B0C6FF-CA60-44EA-A6F8-7042B2180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 dirty="0"/>
              <a:t>Патологија Судек синдрома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0BEAFF79-FA5C-4CF8-BCD2-1D0443E07D3A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3355975" y="2075656"/>
          <a:ext cx="5480050" cy="385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Document" r:id="rId3" imgW="5480386" imgH="3851902" progId="Word.Document.8">
                  <p:embed/>
                </p:oleObj>
              </mc:Choice>
              <mc:Fallback>
                <p:oleObj name="Document" r:id="rId3" imgW="5480386" imgH="3851902" progId="Word.Document.8">
                  <p:embed/>
                  <p:pic>
                    <p:nvPicPr>
                      <p:cNvPr id="0" name="Picture 2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5975" y="2075656"/>
                        <a:ext cx="5480050" cy="385127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53013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FFF064-8799-4543-9CC8-82805614D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Образац клиничке евалуације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13E6CBD4-D1FA-47BE-B589-66EA1288B4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3970926"/>
              </p:ext>
            </p:extLst>
          </p:nvPr>
        </p:nvGraphicFramePr>
        <p:xfrm>
          <a:off x="838200" y="1825625"/>
          <a:ext cx="10515600" cy="5328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xmlns="" val="3893692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Име и презиме                          година рођења                     пол                          занимање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3423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Врста повреде                                                                           механизам повређивања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223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Врста ортопедског лечења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54349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Sy Sudeck верификован                                                          а) по скидању гипса</a:t>
                      </a:r>
                    </a:p>
                    <a:p>
                      <a:r>
                        <a:rPr lang="x-none" dirty="0"/>
                        <a:t>                                                                                                      б) касније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3346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Остала обољења</a:t>
                      </a:r>
                    </a:p>
                    <a:p>
                      <a:r>
                        <a:rPr lang="x-none" dirty="0"/>
                        <a:t>Неуропсихијатријска обољења ( неурозе)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40815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Медикаментозна терапија                                                  а) за време ношења гопса</a:t>
                      </a:r>
                    </a:p>
                    <a:p>
                      <a:r>
                        <a:rPr lang="x-none" dirty="0"/>
                        <a:t>                                                                                                    б) по скидању гипса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2988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РТГ                                                                                              а) остеопороза</a:t>
                      </a:r>
                    </a:p>
                    <a:p>
                      <a:r>
                        <a:rPr lang="x-none" dirty="0"/>
                        <a:t>                                                                                                    б) мрљаста атрофија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63403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Гипсана имобилизација ( дужина ношења)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30890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/>
                        <a:t>Клинички знаци        1. бол                                                    4. сјајно влажна кожа</a:t>
                      </a:r>
                    </a:p>
                    <a:p>
                      <a:r>
                        <a:rPr lang="x-none" dirty="0"/>
                        <a:t>                                      2. црвенило                                         5. повишена локална температура</a:t>
                      </a:r>
                    </a:p>
                    <a:p>
                      <a:r>
                        <a:rPr lang="x-none" dirty="0"/>
                        <a:t>                                      3. цијаноза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048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5073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037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AAA4BD-0EDF-4CFE-A43D-5672D9DFB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AE74DA3-88B0-47C8-9549-07CEFBB88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x-none" b="1" dirty="0"/>
              <a:t>Према узроку који је изазвао прелом кости или хрскавице разликујемо:</a:t>
            </a:r>
            <a:endParaRPr lang="x-none" dirty="0"/>
          </a:p>
          <a:p>
            <a:r>
              <a:rPr lang="x-none" i="1" dirty="0"/>
              <a:t>Трауматски прелом здравих кости или хрскавице</a:t>
            </a:r>
            <a:r>
              <a:rPr lang="x-none" dirty="0"/>
              <a:t> ( </a:t>
            </a:r>
            <a:r>
              <a:rPr lang="en-US" i="1" dirty="0"/>
              <a:t>fractura traumatica</a:t>
            </a:r>
            <a:r>
              <a:rPr lang="en-US" dirty="0"/>
              <a:t>) </a:t>
            </a:r>
            <a:r>
              <a:rPr lang="x-none" dirty="0"/>
              <a:t>је прекид континуитета кости или хрскавице  изазван деловањем механичке силе</a:t>
            </a:r>
          </a:p>
          <a:p>
            <a:r>
              <a:rPr lang="x-none" i="1" dirty="0"/>
              <a:t>Спонтани или патолошки прелом кости или хрскавице </a:t>
            </a:r>
            <a:r>
              <a:rPr lang="x-none" dirty="0"/>
              <a:t>је прекид континуитета кости или хрскавице настао као последица болести. Ова врста прелома може настати и након незнатне повреде због промене костне структуре која је условљена патолошким процесом у коштаном ткиву (нпр:остеомијелитис , примарни малигном кости, коштане метастазе малигних тумора, младалачке коштане цисте, остеогенезис</a:t>
            </a:r>
            <a:r>
              <a:rPr lang="x-none" dirty="0">
                <a:hlinkClick r:id="rId2" tooltip="Остеогенезис имперфекта (страница не постоји)"/>
              </a:rPr>
              <a:t> </a:t>
            </a:r>
            <a:r>
              <a:rPr lang="x-none" dirty="0"/>
              <a:t>имперфекта итд). У спонтане преломе спадају и преломи у старости због остеопорозе.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0629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0166A8-CE2F-475C-B8A7-D2B1A9233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Образац функционалне евалуације</a:t>
            </a: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FC9ABD28-AD10-4772-9265-20D3053DE1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133808"/>
              </p:ext>
            </p:extLst>
          </p:nvPr>
        </p:nvGraphicFramePr>
        <p:xfrm>
          <a:off x="838200" y="1825625"/>
          <a:ext cx="10515600" cy="24320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xmlns="" val="2291721489"/>
                    </a:ext>
                  </a:extLst>
                </a:gridCol>
              </a:tblGrid>
              <a:tr h="1216025">
                <a:tc>
                  <a:txBody>
                    <a:bodyPr/>
                    <a:lstStyle/>
                    <a:p>
                      <a:r>
                        <a:rPr lang="x-none" dirty="0"/>
                        <a:t>МОЕ при првом прегледу                                                     МОЕ на крају терапије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2223650"/>
                  </a:ext>
                </a:extLst>
              </a:tr>
              <a:tr h="1216025">
                <a:tc>
                  <a:txBody>
                    <a:bodyPr/>
                    <a:lstStyle/>
                    <a:p>
                      <a:r>
                        <a:rPr lang="x-none" dirty="0"/>
                        <a:t>МОП при првом прегледу                                                     МОП на крају терапије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14914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1639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9E68C1-D49A-472F-AA9C-B1DA169A5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 dirty="0"/>
              <a:t>Фотографска документација</a:t>
            </a:r>
            <a:endParaRPr lang="en-US" dirty="0"/>
          </a:p>
        </p:txBody>
      </p:sp>
      <p:pic>
        <p:nvPicPr>
          <p:cNvPr id="4" name="Content Placeholder 3" descr="Koska2">
            <a:extLst>
              <a:ext uri="{FF2B5EF4-FFF2-40B4-BE49-F238E27FC236}">
                <a16:creationId xmlns:a16="http://schemas.microsoft.com/office/drawing/2014/main" xmlns="" id="{75CDBF08-6151-45C1-88E6-906346F968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3450" y="2818670"/>
            <a:ext cx="2752725" cy="2365248"/>
          </a:xfrm>
          <a:noFill/>
        </p:spPr>
      </p:pic>
      <p:pic>
        <p:nvPicPr>
          <p:cNvPr id="5" name="Picture 4" descr="SLIKA_1">
            <a:extLst>
              <a:ext uri="{FF2B5EF4-FFF2-40B4-BE49-F238E27FC236}">
                <a16:creationId xmlns:a16="http://schemas.microsoft.com/office/drawing/2014/main" xmlns="" id="{1BEFF90B-91D6-4B4F-BE91-2C7ECA37C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905000"/>
            <a:ext cx="3810000" cy="2209800"/>
          </a:xfrm>
          <a:prstGeom prst="rect">
            <a:avLst/>
          </a:prstGeom>
          <a:solidFill>
            <a:srgbClr val="000000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5" descr="SLIKA_2">
            <a:extLst>
              <a:ext uri="{FF2B5EF4-FFF2-40B4-BE49-F238E27FC236}">
                <a16:creationId xmlns:a16="http://schemas.microsoft.com/office/drawing/2014/main" xmlns="" id="{D5FD398B-2630-4CAD-B48A-78762677B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947" y="4297362"/>
            <a:ext cx="3810000" cy="2286000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89756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30404A-81E9-4E27-A037-7C91B3C61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 dirty="0"/>
              <a:t>Фотографска документација</a:t>
            </a:r>
            <a:endParaRPr lang="en-US" dirty="0"/>
          </a:p>
        </p:txBody>
      </p:sp>
      <p:pic>
        <p:nvPicPr>
          <p:cNvPr id="4" name="Picture 4" descr="SLIKA_3">
            <a:extLst>
              <a:ext uri="{FF2B5EF4-FFF2-40B4-BE49-F238E27FC236}">
                <a16:creationId xmlns:a16="http://schemas.microsoft.com/office/drawing/2014/main" xmlns="" id="{D635EDF1-5D44-451D-9579-BCAECB67E9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3550" y="2524125"/>
            <a:ext cx="5124450" cy="3228975"/>
          </a:xfr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18B1D60-148B-44C3-824E-E752541653C7}"/>
              </a:ext>
            </a:extLst>
          </p:cNvPr>
          <p:cNvSpPr/>
          <p:nvPr/>
        </p:nvSpPr>
        <p:spPr>
          <a:xfrm>
            <a:off x="7286624" y="3105835"/>
            <a:ext cx="3790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b="1" dirty="0"/>
              <a:t>Sy </a:t>
            </a:r>
            <a:r>
              <a:rPr lang="sr-Latn-CS" altLang="en-US" b="1" dirty="0"/>
              <a:t>Südeck post fracturam trimalleolaris l.dex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647792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1AE18F-BAB9-4D3A-A356-E1E3FBAE3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Терапијски поступци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6621A6E-1AFC-4312-8159-95311DD10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Системска терапија</a:t>
            </a:r>
          </a:p>
          <a:p>
            <a:r>
              <a:rPr lang="en-US" altLang="en-US" dirty="0"/>
              <a:t>Локална медикаментозна терапија</a:t>
            </a:r>
          </a:p>
          <a:p>
            <a:r>
              <a:rPr lang="en-US" altLang="en-US" dirty="0"/>
              <a:t>Локална анестезија</a:t>
            </a:r>
          </a:p>
          <a:p>
            <a:r>
              <a:rPr lang="en-US" altLang="en-US" dirty="0"/>
              <a:t>Остале терапијске мере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42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53603B-F59D-4660-A8C8-16AD23E51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Системска терапија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310CFCA-C71F-4DF8-8675-453ED381E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2"/>
            <a:r>
              <a:rPr lang="ru-RU" altLang="en-US" sz="2400" dirty="0"/>
              <a:t>У акутном стадијуми се дају кортизонски препарати </a:t>
            </a:r>
          </a:p>
          <a:p>
            <a:pPr lvl="2"/>
            <a:r>
              <a:rPr lang="ru-RU" altLang="en-US" sz="2400" dirty="0"/>
              <a:t>Антидепресива се примењју јер стабилизују психичко стање пацијента и редукују бол кроз блокаду серотонина. </a:t>
            </a:r>
            <a:r>
              <a:rPr lang="en-US" altLang="en-US" sz="2400" dirty="0"/>
              <a:t>Најчешће се користе амитриптилин, анафранил и </a:t>
            </a:r>
            <a:r>
              <a:rPr lang="en-US" altLang="en-US" sz="2400" dirty="0" err="1"/>
              <a:t>др</a:t>
            </a:r>
            <a:r>
              <a:rPr lang="en-US" altLang="en-US" sz="2400" dirty="0"/>
              <a:t>.</a:t>
            </a:r>
            <a:endParaRPr lang="sr-Latn-CS" altLang="en-US" sz="2400" dirty="0"/>
          </a:p>
          <a:p>
            <a:pPr lvl="2"/>
            <a:r>
              <a:rPr lang="sr-Cyrl-CS" altLang="en-US" sz="2400" dirty="0"/>
              <a:t>Антиепилептика се такође могу применити (</a:t>
            </a:r>
            <a:r>
              <a:rPr lang="en-US" altLang="en-US" sz="2400" dirty="0"/>
              <a:t>Tremoun</a:t>
            </a:r>
            <a:r>
              <a:rPr lang="sr-Cyrl-CS" altLang="en-US" sz="2400" dirty="0"/>
              <a:t>-</a:t>
            </a:r>
            <a:r>
              <a:rPr lang="en-US" altLang="en-US" sz="2400" dirty="0"/>
              <a:t>Lukas</a:t>
            </a:r>
            <a:r>
              <a:rPr lang="sr-Cyrl-CS" altLang="en-US" sz="2400" dirty="0"/>
              <a:t> </a:t>
            </a:r>
            <a:r>
              <a:rPr lang="en-US" altLang="en-US" sz="2400" dirty="0"/>
              <a:t>et</a:t>
            </a:r>
            <a:r>
              <a:rPr lang="sr-Cyrl-CS" altLang="en-US" sz="2400" dirty="0"/>
              <a:t> </a:t>
            </a:r>
            <a:r>
              <a:rPr lang="en-US" altLang="en-US" sz="2400" dirty="0"/>
              <a:t>al</a:t>
            </a:r>
            <a:r>
              <a:rPr lang="sr-Cyrl-CS" altLang="en-US" sz="2400" dirty="0"/>
              <a:t>. 2000) и најчешће је у употреби Габапентин (</a:t>
            </a:r>
            <a:r>
              <a:rPr lang="en-US" altLang="en-US" sz="2400" dirty="0"/>
              <a:t>Neurontin</a:t>
            </a:r>
            <a:r>
              <a:rPr lang="en-US" altLang="en-US" sz="2400" dirty="0">
                <a:sym typeface="Symbol" panose="05050102010706020507" pitchFamily="18" charset="2"/>
              </a:rPr>
              <a:t></a:t>
            </a:r>
            <a:r>
              <a:rPr lang="sr-Cyrl-CS" altLang="en-US" sz="2400" dirty="0"/>
              <a:t>) </a:t>
            </a:r>
            <a:r>
              <a:rPr lang="en-US" altLang="en-US" sz="2400" dirty="0"/>
              <a:t>u</a:t>
            </a:r>
            <a:r>
              <a:rPr lang="sr-Cyrl-CS" altLang="en-US" sz="2400" dirty="0"/>
              <a:t> дози до 2,5 г/дан.</a:t>
            </a:r>
          </a:p>
          <a:p>
            <a:pPr lvl="2"/>
            <a:r>
              <a:rPr lang="sr-Latn-CS" altLang="en-US" sz="2400" dirty="0"/>
              <a:t> </a:t>
            </a:r>
            <a:r>
              <a:rPr lang="ru-RU" altLang="en-US" sz="2400" dirty="0"/>
              <a:t>Класи</a:t>
            </a:r>
            <a:r>
              <a:rPr lang="sr-Cyrl-CS" altLang="en-US" sz="2400" dirty="0"/>
              <a:t>ч</a:t>
            </a:r>
            <a:r>
              <a:rPr lang="ru-RU" altLang="en-US" sz="2400" dirty="0"/>
              <a:t>ни аналгетици посебно са централним деловањем нису дали зна</a:t>
            </a:r>
            <a:r>
              <a:rPr lang="sr-Cyrl-CS" altLang="en-US" sz="2400" dirty="0"/>
              <a:t>ч</a:t>
            </a:r>
            <a:r>
              <a:rPr lang="ru-RU" altLang="en-US" sz="2400" dirty="0"/>
              <a:t>ајнији терапијски у</a:t>
            </a:r>
            <a:r>
              <a:rPr lang="sr-Cyrl-CS" altLang="en-US" sz="2400" dirty="0"/>
              <a:t>ч</a:t>
            </a:r>
            <a:r>
              <a:rPr lang="ru-RU" altLang="en-US" sz="2400" dirty="0"/>
              <a:t>инак</a:t>
            </a:r>
            <a:r>
              <a:rPr lang="sr-Cyrl-CS" altLang="en-US" sz="2400" dirty="0"/>
              <a:t>.</a:t>
            </a:r>
          </a:p>
          <a:p>
            <a:pPr lvl="2"/>
            <a:r>
              <a:rPr lang="ru-RU" altLang="en-US" sz="2400" dirty="0"/>
              <a:t>Примена Calcitonina није код Судек синдрома имала зна</a:t>
            </a:r>
            <a:r>
              <a:rPr lang="sl-SI" altLang="en-US" sz="2400" dirty="0"/>
              <a:t>ча</a:t>
            </a:r>
            <a:r>
              <a:rPr lang="ru-RU" altLang="en-US" sz="2400" dirty="0"/>
              <a:t>јније тераписјке ефекте</a:t>
            </a:r>
            <a:r>
              <a:rPr lang="sr-Cyrl-CS" altLang="en-US" sz="2400" dirty="0"/>
              <a:t>.</a:t>
            </a:r>
          </a:p>
          <a:p>
            <a:pPr lvl="2"/>
            <a:r>
              <a:rPr lang="ru-RU" altLang="en-US" sz="2400" dirty="0"/>
              <a:t>У литератури се наводи да се може ординирати и интравенски применити лекови из групе бифосфоната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630489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7FD7CC-4975-411D-866C-B3A1ADF5E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altLang="en-US" dirty="0"/>
              <a:t>Локална</a:t>
            </a:r>
            <a:r>
              <a:rPr lang="en-US" altLang="en-US" dirty="0"/>
              <a:t> </a:t>
            </a:r>
            <a:r>
              <a:rPr lang="sr-Cyrl-CS" altLang="en-US" dirty="0"/>
              <a:t>анестезија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FE2CF2-62E5-4C43-821D-4A4383111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dirty="0"/>
              <a:t> Локална анестезија се спроводи кроз блокаду која се врши апликацијом локалних анестетика у триггер зоне, блокадом симпатикусних ганглиона или континуираном применом локалних анестетика кроз апликован катетер. Судек дистрофија захтева терапију, кроз континуирану катетер блокаду-локалну анестезију,  и до три недеље.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454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84AC6C-F33A-407C-BD69-088DBF5E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Остале терапијске мере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A16C232-A743-4161-9C2A-845C6F130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/>
            <a:r>
              <a:rPr lang="en-US" altLang="en-US" sz="2400" dirty="0"/>
              <a:t>Акупунктура</a:t>
            </a:r>
          </a:p>
          <a:p>
            <a:pPr lvl="2"/>
            <a:r>
              <a:rPr lang="en-US" altLang="en-US" sz="2400" dirty="0"/>
              <a:t>Физикална терапија</a:t>
            </a:r>
          </a:p>
          <a:p>
            <a:pPr lvl="4"/>
            <a:r>
              <a:rPr lang="en-US" altLang="en-US" sz="2400" dirty="0"/>
              <a:t>Ултразвук терапија (Thomaske, 1991)</a:t>
            </a:r>
          </a:p>
          <a:p>
            <a:pPr lvl="4"/>
            <a:r>
              <a:rPr lang="en-US" altLang="en-US" sz="2400" dirty="0"/>
              <a:t> Магнетно импулсно поље</a:t>
            </a:r>
          </a:p>
          <a:p>
            <a:pPr lvl="4"/>
            <a:r>
              <a:rPr lang="en-US" altLang="en-US" sz="2400" dirty="0"/>
              <a:t>ИФС</a:t>
            </a:r>
          </a:p>
          <a:p>
            <a:pPr lvl="4"/>
            <a:r>
              <a:rPr lang="en-US" altLang="en-US" sz="2400" dirty="0"/>
              <a:t>Кинези терапиј</a:t>
            </a:r>
            <a:r>
              <a:rPr lang="sr-Latn-CS" altLang="en-US" sz="2400" dirty="0"/>
              <a:t>а</a:t>
            </a:r>
            <a:endParaRPr lang="en-US" alt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0169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086ADA-93E8-41FC-A966-CA173E892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Физикална терапија Sy sindroma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1F08C1F8-6FA6-4B82-BEBD-099E429CBE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8521622"/>
              </p:ext>
            </p:extLst>
          </p:nvPr>
        </p:nvGraphicFramePr>
        <p:xfrm>
          <a:off x="838200" y="1825624"/>
          <a:ext cx="10515600" cy="39201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xmlns="" val="1159746552"/>
                    </a:ext>
                  </a:extLst>
                </a:gridCol>
              </a:tblGrid>
              <a:tr h="575204">
                <a:tc>
                  <a:txBody>
                    <a:bodyPr/>
                    <a:lstStyle/>
                    <a:p>
                      <a:r>
                        <a:rPr lang="x-none" dirty="0"/>
                        <a:t>Патофизиолошке промене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7348286"/>
                  </a:ext>
                </a:extLst>
              </a:tr>
              <a:tr h="575204">
                <a:tc>
                  <a:txBody>
                    <a:bodyPr/>
                    <a:lstStyle/>
                    <a:p>
                      <a:r>
                        <a:rPr lang="x-none" dirty="0"/>
                        <a:t>Едем меких ткива                                                                   Мере за ресорпцију едема: лимфна дренажа, </a:t>
                      </a:r>
                    </a:p>
                    <a:p>
                      <a:r>
                        <a:rPr lang="x-none" dirty="0"/>
                        <a:t>                                                                                                     висока елевација екстремитета, хидротерапија</a:t>
                      </a:r>
                    </a:p>
                    <a:p>
                      <a:r>
                        <a:rPr lang="x-none" dirty="0"/>
                        <a:t>                                                                                                  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5839127"/>
                  </a:ext>
                </a:extLst>
              </a:tr>
              <a:tr h="575204">
                <a:tc>
                  <a:txBody>
                    <a:bodyPr/>
                    <a:lstStyle/>
                    <a:p>
                      <a:r>
                        <a:rPr lang="x-none" dirty="0"/>
                        <a:t>Ограничени покрети зглоба                                                 Технике мануелне терапије, побољшањ клизања</a:t>
                      </a:r>
                    </a:p>
                    <a:p>
                      <a:r>
                        <a:rPr lang="x-none" dirty="0"/>
                        <a:t>                                                                                                     зглоба кроз пасивне захвате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3021125"/>
                  </a:ext>
                </a:extLst>
              </a:tr>
              <a:tr h="575204">
                <a:tc>
                  <a:txBody>
                    <a:bodyPr/>
                    <a:lstStyle/>
                    <a:p>
                      <a:r>
                        <a:rPr lang="x-none" dirty="0"/>
                        <a:t>Контрахована и скраћена мускулатура                              Смањење тонуса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4485900"/>
                  </a:ext>
                </a:extLst>
              </a:tr>
              <a:tr h="575204">
                <a:tc>
                  <a:txBody>
                    <a:bodyPr/>
                    <a:lstStyle/>
                    <a:p>
                      <a:r>
                        <a:rPr lang="x-none" dirty="0"/>
                        <a:t>Оштећење покретљивости, оштећењ синовије              Мобилизација са централним притиском на                                        </a:t>
                      </a:r>
                    </a:p>
                    <a:p>
                      <a:r>
                        <a:rPr lang="x-none" dirty="0"/>
                        <a:t>                                                                                                     зглобне површине               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133420"/>
                  </a:ext>
                </a:extLst>
              </a:tr>
              <a:tr h="575204">
                <a:tc>
                  <a:txBody>
                    <a:bodyPr/>
                    <a:lstStyle/>
                    <a:p>
                      <a:r>
                        <a:rPr lang="x-none" dirty="0"/>
                        <a:t>Инсуфицијенција мишића                                                    E.S.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892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26797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DD201F-5B4A-4364-9C8D-CCEEC6483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CS" sz="4000" dirty="0"/>
              <a:t>Превенција пострауматских компликација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E6E5B9-A573-4DC0-9352-DD6D891E9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dirty="0"/>
              <a:t>Волкманова контрактура</a:t>
            </a:r>
          </a:p>
          <a:p>
            <a:pPr lvl="1"/>
            <a:r>
              <a:rPr lang="sr-Latn-CS" altLang="en-US" dirty="0"/>
              <a:t>Дијагноза се поставља на основу клиничке слике, анамнезе (повреда у пределу лакта) и радиографског налаза. </a:t>
            </a:r>
            <a:r>
              <a:rPr lang="en-US" altLang="en-US" dirty="0"/>
              <a:t>У израженој клиничкој слици разликујемо три стадијума:</a:t>
            </a:r>
          </a:p>
          <a:p>
            <a:pPr lvl="2"/>
            <a:r>
              <a:rPr lang="en-US" altLang="en-US" dirty="0"/>
              <a:t>1) мускуларни, </a:t>
            </a:r>
          </a:p>
          <a:p>
            <a:pPr lvl="2"/>
            <a:r>
              <a:rPr lang="en-US" altLang="en-US" dirty="0"/>
              <a:t>2) неуролошки и</a:t>
            </a:r>
          </a:p>
          <a:p>
            <a:pPr lvl="2"/>
            <a:r>
              <a:rPr lang="en-US" altLang="en-US" dirty="0"/>
              <a:t>3) ц</a:t>
            </a:r>
            <a:r>
              <a:rPr lang="sr-Latn-CS" altLang="en-US" dirty="0"/>
              <a:t>и</a:t>
            </a:r>
            <a:r>
              <a:rPr lang="en-US" altLang="en-US" dirty="0"/>
              <a:t>ркулаторни.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25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C6454E-D787-437E-AC5E-E2F2CB428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 dirty="0"/>
              <a:t>Терапијски проблеми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A352010-684C-444E-A990-590AFB289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/>
              <a:t>Код лакших форми ове посттрауматске компликације могу се оперативним лечењем (ресекција првог реда костију ручја) постићи запажени функционални резултати. Кинезитерапија и остале физикалне процедуре имају посебан значај (електро, хидро, термо). Код тежих форми, где су јасни знаци мишићног и васкуларног синдрома клинички изражени, прогноза је лоша и поред оперативног и физијатријског лечења.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335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226C66-DF7B-42E1-AD9B-F7E3974BB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F48DB7-3CB5-499A-B38E-9E3B8935E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x-none" b="1" dirty="0"/>
              <a:t>Према стању континуитета коже након прелома разликујемо;</a:t>
            </a:r>
            <a:endParaRPr lang="x-none" dirty="0"/>
          </a:p>
          <a:p>
            <a:r>
              <a:rPr lang="x-none" dirty="0"/>
              <a:t>На основу тога да ли је у току прелома дошло до оштећења континуитета коже и поткожног ткива, и да ли постоји или не постоји комуникација места прелома са спољном средином разликујемо</a:t>
            </a:r>
          </a:p>
          <a:p>
            <a:r>
              <a:rPr lang="x-none" i="1" dirty="0"/>
              <a:t>Отворени прелом</a:t>
            </a:r>
            <a:r>
              <a:rPr lang="x-none" dirty="0"/>
              <a:t>, (</a:t>
            </a:r>
            <a:r>
              <a:rPr lang="en-US" i="1" dirty="0"/>
              <a:t>fractura aperta complicata</a:t>
            </a:r>
            <a:r>
              <a:rPr lang="en-US" dirty="0"/>
              <a:t>) </a:t>
            </a:r>
            <a:r>
              <a:rPr lang="x-none" dirty="0"/>
              <a:t>код кога се изнад патрљака кости или у његовом непосредном окружењу оштећена кожа. Преломљене кости су у дирекном контакту са спољашном средином, изложене могућој инфекцији, и у пракси су тежи за лечење и опоравак</a:t>
            </a:r>
          </a:p>
          <a:p>
            <a:r>
              <a:rPr lang="x-none" i="1" dirty="0"/>
              <a:t>Затворени прелом</a:t>
            </a:r>
            <a:r>
              <a:rPr lang="x-none" dirty="0"/>
              <a:t>, карактерише се по томе што је изнад прелома кожа интактна (очувана). Преломљене кости нису у контакту са спољашном средином. Јављају се углавном на екстремитетима, и лакши су за лечење. </a:t>
            </a:r>
          </a:p>
          <a:p>
            <a:endParaRPr lang="x-non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7425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F366EB-8CA8-47C1-A9B8-BBB576997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 dirty="0"/>
              <a:t>Терапијски проблеми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4DF44A3-5ADD-4B5E-BF62-1F6AAE00C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Код неуролошких оштећења и поред терапије (електро - електростимулације, галванизација, ифс, ласер терапија, импулсно магнетно поље и др.) као и оперативног лечења резултати су веома лоши. </a:t>
            </a:r>
            <a:endParaRPr lang="ru-RU" altLang="en-US" dirty="0"/>
          </a:p>
          <a:p>
            <a:r>
              <a:rPr lang="ru-RU" altLang="en-US" dirty="0"/>
              <a:t>Радна способност код тежих облика се оцењује као да има ампутирану шаку, а код лакших облика пацијент може обављати лакше послове везане за администрацију.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2330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623D98-54EF-4634-A5A8-F9F385EBF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Chondromalatio patellae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41E24BD-83FC-4FAA-807C-92E984FF6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/>
              <a:t>Љуспичаста сепарација и фрагментација зглобне </a:t>
            </a:r>
            <a:r>
              <a:rPr lang="sr-Cyrl-CS" altLang="en-US" dirty="0"/>
              <a:t>хр</a:t>
            </a:r>
            <a:r>
              <a:rPr lang="ru-RU" altLang="en-US" dirty="0"/>
              <a:t>скавице пателе представља процес хондромалације. Обично се сматра да је овој промени предходила траума. Најчешће су  то микротрауматизације. </a:t>
            </a:r>
            <a:endParaRPr lang="ru-RU" altLang="en-US" b="1" dirty="0"/>
          </a:p>
          <a:p>
            <a:r>
              <a:rPr lang="ru-RU" altLang="en-US" dirty="0"/>
              <a:t>Хрскавица је мутна фиброзирана местимично набубрела и јасно се уочава љуспаста сепарација. Касније се јављају ерозије и кондензације  пателе. Постоји и реактивност синовије. Патела је перкуторно осетљива, посебно пателофеморални контакт, а контракција  m. </a:t>
            </a:r>
            <a:r>
              <a:rPr lang="en-US" altLang="en-US" dirty="0"/>
              <a:t>Q</a:t>
            </a:r>
            <a:r>
              <a:rPr lang="ru-RU" altLang="en-US" dirty="0"/>
              <a:t>uadriceps fem. изазива појачање болова. </a:t>
            </a:r>
            <a:endParaRPr lang="en-US" altLang="en-US" dirty="0">
              <a:solidFill>
                <a:srgbClr val="03495C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7677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B35C04-DF22-4D10-A2E1-06E39C44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 dirty="0"/>
              <a:t>Радиографски налаз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CA9447-F1A0-4DE2-AA2E-7E8530B98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/>
              <a:t>Радиографски снимак у почетку је негативан, а касније даје јасне промене ерозије па чак и пателофеморалне артрозе. 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1902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31FC2E-FF01-4B21-9334-F51C9DCAF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 dirty="0"/>
              <a:t>Клиничка слика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09F5437-AA99-4AAA-B1E5-4CD8A16149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/>
              <a:t>У клиничкој слици имамо присутан бол, оток колена, ретко блокаде; све ово се после одредјеног времена губи. У почетку је тешко поставити јасну дијагнозу, али касније је дијагностика релативно лака. </a:t>
            </a:r>
          </a:p>
          <a:p>
            <a:r>
              <a:rPr lang="ru-RU" altLang="en-US" dirty="0"/>
              <a:t>Ток је поступан и спор. Спортске активности убрзавају ток и напредовање процеса</a:t>
            </a:r>
            <a:r>
              <a:rPr lang="en-US" alt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8402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D6E51E-4C6D-4AE6-AD12-D889F9326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Терапија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F035DD7-309F-4908-93F4-325AF4DE2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/>
              <a:t>У почетној фази треба растеретити колено, променити радно место, применити физикалне агенсе (хидро, електро, термо и кинезитерапију), а у узнапредовалом облику потребна је хируршка интервенција. 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2193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313927-A2DE-4829-A955-E8C8DBEE8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Bursitisi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3A54F55-2A96-429A-97EF-C23D981B1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/>
              <a:t>Ексудативно запаљење бурзе (слузне кесе) у пределу зглобова је обично узроковано сукцесивним трауматским надражајима и инфекцијом. </a:t>
            </a:r>
            <a:endParaRPr lang="ru-RU" altLang="en-US" i="1" dirty="0"/>
          </a:p>
          <a:p>
            <a:r>
              <a:rPr lang="ru-RU" altLang="en-US" i="1" dirty="0"/>
              <a:t>Најчешће су то микротрауматизације које се дуже време понављају. Садржај запаљене бурзе је серозан, серомукозан или серохеморагичан. Уколико се развије и инфекција, имамо и гнојан садржај бурзе. Најчешће се појављују у пределу рамена, колена или у вусини </a:t>
            </a:r>
            <a:r>
              <a:rPr lang="en-US" altLang="en-US" i="1" dirty="0"/>
              <a:t>spina iliaca sup posterior.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0470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88251C-61E6-492F-8E18-FC9E7F0D4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 dirty="0"/>
              <a:t>Клиничка слика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D33550B-5884-43A1-871B-E55D81B0C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/>
              <a:t>Излив у бурзалну шупљину је обично ванзглобни. Палпаторно бурза може бити осетљива, задебљала, а кожа промењена у пределу бурзе у смислу црвенила. </a:t>
            </a:r>
          </a:p>
          <a:p>
            <a:r>
              <a:rPr lang="ru-RU" altLang="en-US" dirty="0"/>
              <a:t>Код поплитеалне бурзе (</a:t>
            </a:r>
            <a:r>
              <a:rPr lang="en-US" altLang="en-US" dirty="0"/>
              <a:t>B</a:t>
            </a:r>
            <a:r>
              <a:rPr lang="ru-RU" altLang="en-US" dirty="0"/>
              <a:t>ã</a:t>
            </a:r>
            <a:r>
              <a:rPr lang="en-US" altLang="en-US" dirty="0"/>
              <a:t>ker</a:t>
            </a:r>
            <a:r>
              <a:rPr lang="ru-RU" altLang="en-US" dirty="0"/>
              <a:t> </a:t>
            </a:r>
            <a:r>
              <a:rPr lang="en-US" altLang="en-US" dirty="0"/>
              <a:t>cysta</a:t>
            </a:r>
            <a:r>
              <a:rPr lang="ru-RU" altLang="en-US" dirty="0"/>
              <a:t>) имамо локализацију измедју тетива </a:t>
            </a:r>
            <a:r>
              <a:rPr lang="en-US" altLang="en-US" dirty="0"/>
              <a:t>m</a:t>
            </a:r>
            <a:r>
              <a:rPr lang="ru-RU" altLang="en-US" dirty="0"/>
              <a:t>. </a:t>
            </a:r>
            <a:r>
              <a:rPr lang="en-US" altLang="en-US" dirty="0"/>
              <a:t>gastrocnemiusa</a:t>
            </a:r>
            <a:r>
              <a:rPr lang="ru-RU" altLang="en-US" dirty="0"/>
              <a:t> и </a:t>
            </a:r>
            <a:r>
              <a:rPr lang="en-US" altLang="en-US" dirty="0"/>
              <a:t>semimembranosusa</a:t>
            </a:r>
            <a:r>
              <a:rPr lang="ru-RU" altLang="en-US" dirty="0"/>
              <a:t> са комуникацијом коленог зглоба. Локална температура се повећава и код нелечених бурзитиса може доћи до инфламације са развојем супурације у бурзалној шупљини коленог зглоба</a:t>
            </a:r>
            <a:r>
              <a:rPr lang="ru-RU" altLang="en-US" i="1" dirty="0"/>
              <a:t>.</a:t>
            </a:r>
            <a:r>
              <a:rPr lang="ru-RU" altLang="en-US" dirty="0"/>
              <a:t> 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9394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BFDB59-E955-4A13-BBA5-CA7D5166C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altLang="en-US"/>
              <a:t>Терапија и радна способност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20A66E-9D59-4CFF-8F32-29328AECB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Терапија се састоји у евакуацији садржаја путем пункције и давањем антиинфламаторних лекова локално (hidrocortizon 2 cm - 50 mg. Betametazon 7 mg, Methylprednisolon suspenzija 40 mg). Чести су рецидиви. Најбоље је решење хируршка ексцизија бурзе. </a:t>
            </a:r>
            <a:endParaRPr lang="ru-RU" altLang="en-US" i="1" dirty="0"/>
          </a:p>
          <a:p>
            <a:r>
              <a:rPr lang="ru-RU" altLang="en-US" i="1" dirty="0"/>
              <a:t>У постоперативној фази користимо физикалну терапију (кинези, хидро, електро, термо и др.). </a:t>
            </a:r>
            <a:endParaRPr lang="ru-RU" altLang="en-US" dirty="0"/>
          </a:p>
          <a:p>
            <a:r>
              <a:rPr lang="ru-RU" altLang="en-US" dirty="0"/>
              <a:t>Радна способност је обично по завршеном лечењу очувана. Једино код коленог зглоба треба извршити промену радног места, ако се ради о паркетару, асвалтару и сличним занимањима. 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422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60491A-7084-4512-AE62-4D082C239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045CC62-41D8-4EA4-98A3-2FD4AB98B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b="1" dirty="0"/>
              <a:t>Према тежини преломи могу бити:</a:t>
            </a:r>
            <a:endParaRPr lang="x-none" dirty="0"/>
          </a:p>
          <a:p>
            <a:r>
              <a:rPr lang="x-none" i="1" dirty="0"/>
              <a:t>Сложени или сегментарни преломи</a:t>
            </a:r>
            <a:r>
              <a:rPr lang="x-none" dirty="0"/>
              <a:t> карактеришу се оштећењем кости на два или више места. </a:t>
            </a:r>
          </a:p>
          <a:p>
            <a:r>
              <a:rPr lang="x-none" i="1" dirty="0"/>
              <a:t>Прости преломи или напрснућа (фисуре)</a:t>
            </a:r>
            <a:r>
              <a:rPr lang="x-none" dirty="0"/>
              <a:t>, без одвајања преломљених сегмената костију. У ову групу спадају и преломи код којих постоји одвајање и два фрагмента кости, али у основи су оне у контакту са базом са могућношћу мање дислокације или често без ње.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9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769B03-4B19-4D20-8B0F-600FF7BE2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8024B2-0270-420C-9463-C69E9F596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b="1" dirty="0"/>
              <a:t>Према дејству механичке силе, преломи могу да буду</a:t>
            </a:r>
            <a:endParaRPr lang="x-none" dirty="0"/>
          </a:p>
          <a:p>
            <a:r>
              <a:rPr lang="x-none" i="1" dirty="0"/>
              <a:t>Непосредни или директни</a:t>
            </a:r>
            <a:r>
              <a:rPr lang="x-none" dirty="0"/>
              <a:t>, преломи су они који настају на месту деловања механичке силе.</a:t>
            </a:r>
          </a:p>
          <a:p>
            <a:r>
              <a:rPr lang="x-none" i="1" dirty="0"/>
              <a:t>Индиректни или посредни прелом</a:t>
            </a:r>
            <a:r>
              <a:rPr lang="x-none" dirty="0"/>
              <a:t> је чешћи облик прелома </a:t>
            </a:r>
            <a:r>
              <a:rPr lang="x-none"/>
              <a:t>који </a:t>
            </a:r>
            <a:r>
              <a:rPr lang="x-none" smtClean="0"/>
              <a:t>настаје </a:t>
            </a:r>
            <a:r>
              <a:rPr lang="x-none" dirty="0"/>
              <a:t>када сила делује на удаљеном месту од дејства механичке силе, или на дисталним крајевима удова, и изазива савијајање или увртање кости.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425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204BEA-2E8C-4B37-B1F0-B6E600F99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6340C79-5279-4416-9362-3EA6DEAC2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/>
              <a:t>Према стању континуитета кости преломи се деле:</a:t>
            </a:r>
            <a:endParaRPr lang="x-none" dirty="0"/>
          </a:p>
          <a:p>
            <a:r>
              <a:rPr lang="x-none" i="1" dirty="0"/>
              <a:t>Потпуни прелом</a:t>
            </a:r>
            <a:r>
              <a:rPr lang="x-none" dirty="0"/>
              <a:t> је онај који се карактерише потпуним прекидом континуитета кости у целој њеној дебљини или целој њеној дужини.</a:t>
            </a:r>
          </a:p>
          <a:p>
            <a:r>
              <a:rPr lang="x-none" i="1" dirty="0"/>
              <a:t>Непотпуни или инкомплетни прелом</a:t>
            </a:r>
            <a:r>
              <a:rPr lang="x-none" dirty="0"/>
              <a:t> је онај код кога кост или хрскавица није потпуно прекинута.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946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AD3E2F-7926-4008-8D70-3E3E318B9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40126AB-1E76-4005-88A0-EA33933A8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x-none" b="1" dirty="0"/>
              <a:t>Према механизму настајања</a:t>
            </a:r>
            <a:r>
              <a:rPr lang="x-none" dirty="0"/>
              <a:t> преломи могу бити последица пада, или последица директног удара, и јавља се у следећим облицима;</a:t>
            </a:r>
          </a:p>
          <a:p>
            <a:r>
              <a:rPr lang="x-none" i="1" dirty="0"/>
              <a:t>Попречни (флексиони) прелом,</a:t>
            </a:r>
            <a:r>
              <a:rPr lang="x-none" dirty="0"/>
              <a:t> који је последица директног удара тупине замахнутог механичког оруђа – најчешће лопатице и надлактице.</a:t>
            </a:r>
          </a:p>
          <a:p>
            <a:r>
              <a:rPr lang="x-none" i="1" dirty="0"/>
              <a:t>Спирални прелом</a:t>
            </a:r>
            <a:r>
              <a:rPr lang="x-none" dirty="0"/>
              <a:t> је типичан за пад. Најчешћи су: преломи кључњаче, надлактице, интеркондиларни преломи надлактице, као и типични прелом радијалне кости, прелом врата бутњаче, прелом карлице, компресивни преломи кичмених пршљенова итд.</a:t>
            </a:r>
          </a:p>
          <a:p>
            <a:r>
              <a:rPr lang="x-none" i="1" dirty="0"/>
              <a:t>Авулзијски прелом</a:t>
            </a:r>
            <a:r>
              <a:rPr lang="x-none" dirty="0"/>
              <a:t> – најчешће настаје на припојима мишића где услед дејства силе долази до отргнућа кости или хрскавице, због снажне контракције мускулатуре која прелази физиолошке границе тела. Највише га срећемо у пракси код спортиста.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19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B2AD0E-722E-4BC0-9665-FBCFE2CB9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/>
              <a:t>КОШТАНИ ПРЕЛОМИ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A7A67CD-438D-4CF4-8AC6-3244C5B57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/>
              <a:t>Према међусобном положају фрагмената поломљене кости разликујемо:</a:t>
            </a:r>
            <a:endParaRPr lang="x-none" dirty="0"/>
          </a:p>
          <a:p>
            <a:r>
              <a:rPr lang="x-none" i="1" dirty="0"/>
              <a:t>Импактиране преломе</a:t>
            </a:r>
            <a:r>
              <a:rPr lang="x-none" dirty="0"/>
              <a:t>, где су фрагменти прелом</a:t>
            </a:r>
            <a:r>
              <a:rPr lang="en-US" dirty="0"/>
              <a:t>q</a:t>
            </a:r>
            <a:r>
              <a:rPr lang="x-none" dirty="0"/>
              <a:t>ене кости утиснути један у други.</a:t>
            </a:r>
          </a:p>
          <a:p>
            <a:r>
              <a:rPr lang="x-none" i="1" dirty="0"/>
              <a:t>Преломе са дислокацијом</a:t>
            </a:r>
            <a:r>
              <a:rPr lang="x-none" dirty="0"/>
              <a:t>, где постоји помак између фрагмената поломљене кости.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45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2027</Words>
  <Application>Microsoft Office PowerPoint</Application>
  <PresentationFormat>Custom</PresentationFormat>
  <Paragraphs>239</Paragraphs>
  <Slides>47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Office Theme</vt:lpstr>
      <vt:lpstr>Document</vt:lpstr>
      <vt:lpstr>ЕВАЛУАЦИЈА ОРТОПЕДСКИХ И ТРАУМАТОЛОШКИХ БОЛЕСНИКА</vt:lpstr>
      <vt:lpstr>КОШТАНИ ПРЕЛОМИ</vt:lpstr>
      <vt:lpstr>КОШТАНИ ПРЕЛОМИ</vt:lpstr>
      <vt:lpstr>КОШТАНИ ПРЕЛОМИ</vt:lpstr>
      <vt:lpstr>КОШТАНИ ПРЕЛОМИ</vt:lpstr>
      <vt:lpstr>КОШТАНИ ПРЕЛОМИ</vt:lpstr>
      <vt:lpstr>КОШТАНИ ПРЕЛОМИ</vt:lpstr>
      <vt:lpstr>КОШТАНИ ПРЕЛОМИ</vt:lpstr>
      <vt:lpstr>КОШТАНИ ПРЕЛОМИ</vt:lpstr>
      <vt:lpstr>КОШТАНИ ПРЕЛОМИ</vt:lpstr>
      <vt:lpstr>КОШТАНИ ПРЕЛОМИ</vt:lpstr>
      <vt:lpstr>Компликације прелома</vt:lpstr>
      <vt:lpstr>Лечење коштаних прелома</vt:lpstr>
      <vt:lpstr>Зарастање, лечење прелома</vt:lpstr>
      <vt:lpstr>Време зарастања прелома костију</vt:lpstr>
      <vt:lpstr>Коштани преломи  евалуација</vt:lpstr>
      <vt:lpstr>Анамнеза</vt:lpstr>
      <vt:lpstr>Преглед физиотерапеута</vt:lpstr>
      <vt:lpstr>Терапијски план</vt:lpstr>
      <vt:lpstr>Постављање терапијског програма</vt:lpstr>
      <vt:lpstr>Физиотерапијски поступци на одељењу рехабилитације</vt:lpstr>
      <vt:lpstr>Терапијски план</vt:lpstr>
      <vt:lpstr>Превенција  посттрауматских компликација </vt:lpstr>
      <vt:lpstr>PowerPoint Presentation</vt:lpstr>
      <vt:lpstr>Критеријуми клиничке процене</vt:lpstr>
      <vt:lpstr>Клиничка слика</vt:lpstr>
      <vt:lpstr>Радиографски налаз</vt:lpstr>
      <vt:lpstr>Патологија Судек синдрома</vt:lpstr>
      <vt:lpstr>Образац клиничке евалуације</vt:lpstr>
      <vt:lpstr>Образац функционалне евалуације</vt:lpstr>
      <vt:lpstr>Фотографска документација</vt:lpstr>
      <vt:lpstr>Фотографска документација</vt:lpstr>
      <vt:lpstr>Терапијски поступци</vt:lpstr>
      <vt:lpstr>Системска терапија</vt:lpstr>
      <vt:lpstr>Локална анестезија</vt:lpstr>
      <vt:lpstr>Остале терапијске мере</vt:lpstr>
      <vt:lpstr>Физикална терапија Sy sindroma</vt:lpstr>
      <vt:lpstr>Превенција пострауматских компликација</vt:lpstr>
      <vt:lpstr>Терапијски проблеми</vt:lpstr>
      <vt:lpstr>Терапијски проблеми</vt:lpstr>
      <vt:lpstr>Chondromalatio patellae</vt:lpstr>
      <vt:lpstr>Радиографски налаз</vt:lpstr>
      <vt:lpstr>Клиничка слика</vt:lpstr>
      <vt:lpstr>Терапија</vt:lpstr>
      <vt:lpstr>Bursitisi</vt:lpstr>
      <vt:lpstr>Клиничка слика</vt:lpstr>
      <vt:lpstr>Терапија и радна способност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КОШТАНИ ПРЕЛОМИ</dc:title>
  <dc:creator>katarinaparezanovicilic@gmail.com</dc:creator>
  <cp:lastModifiedBy>Kaca</cp:lastModifiedBy>
  <cp:revision>64</cp:revision>
  <dcterms:created xsi:type="dcterms:W3CDTF">2019-02-03T17:18:37Z</dcterms:created>
  <dcterms:modified xsi:type="dcterms:W3CDTF">2021-01-18T12:40:44Z</dcterms:modified>
</cp:coreProperties>
</file>